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7" r:id="rId2"/>
    <p:sldId id="298" r:id="rId3"/>
    <p:sldId id="256" r:id="rId4"/>
    <p:sldId id="257" r:id="rId5"/>
    <p:sldId id="258" r:id="rId6"/>
    <p:sldId id="278" r:id="rId7"/>
    <p:sldId id="292" r:id="rId8"/>
    <p:sldId id="267" r:id="rId9"/>
    <p:sldId id="270" r:id="rId10"/>
    <p:sldId id="271" r:id="rId11"/>
    <p:sldId id="282" r:id="rId12"/>
    <p:sldId id="283" r:id="rId13"/>
    <p:sldId id="284" r:id="rId14"/>
    <p:sldId id="286" r:id="rId15"/>
    <p:sldId id="287" r:id="rId16"/>
    <p:sldId id="288" r:id="rId17"/>
    <p:sldId id="274" r:id="rId18"/>
    <p:sldId id="289" r:id="rId19"/>
    <p:sldId id="290" r:id="rId20"/>
    <p:sldId id="293" r:id="rId21"/>
    <p:sldId id="295" r:id="rId22"/>
    <p:sldId id="29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18" autoAdjust="0"/>
  </p:normalViewPr>
  <p:slideViewPr>
    <p:cSldViewPr>
      <p:cViewPr varScale="1">
        <p:scale>
          <a:sx n="70" d="100"/>
          <a:sy n="70" d="100"/>
        </p:scale>
        <p:origin x="-5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7A219-2381-4DF4-B203-E93449EC84DB}" type="datetimeFigureOut">
              <a:rPr lang="ru-RU" smtClean="0"/>
              <a:pPr/>
              <a:t>09.10.2014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8F63FB-1356-4FC5-AD06-0BAFB9F53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F63FB-1356-4FC5-AD06-0BAFB9F533CF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7967-575E-4E4D-9C56-E2141CEF19A8}" type="datetimeFigureOut">
              <a:rPr lang="ru-RU" smtClean="0"/>
              <a:pPr/>
              <a:t>09.10.2014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6E917-5C33-480B-9021-6C4508C8991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О</a:t>
            </a: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рганизация </a:t>
            </a:r>
          </a:p>
          <a:p>
            <a:pPr algn="ctr">
              <a:buNone/>
            </a:pP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детского самоуправления</a:t>
            </a:r>
            <a:endParaRPr lang="ru-RU" sz="54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1071546"/>
            <a:ext cx="79296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r>
              <a:rPr lang="ru-RU" sz="3600" i="1" dirty="0" smtClean="0">
                <a:solidFill>
                  <a:schemeClr val="bg2">
                    <a:lumMod val="25000"/>
                  </a:schemeClr>
                </a:solidFill>
              </a:rPr>
              <a:t>«</a:t>
            </a:r>
            <a:r>
              <a:rPr lang="ru-RU" sz="3600" i="1" dirty="0" smtClean="0">
                <a:solidFill>
                  <a:schemeClr val="bg2">
                    <a:lumMod val="25000"/>
                  </a:schemeClr>
                </a:solidFill>
              </a:rPr>
              <a:t>Самоуправление нельзя «Взять», нельзя «дать», нельзя «ввести». Его приходится годами выращивать и отрабатывать». </a:t>
            </a:r>
            <a:endParaRPr lang="ru-RU" sz="36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600" i="1" dirty="0" smtClean="0">
                <a:solidFill>
                  <a:schemeClr val="bg2">
                    <a:lumMod val="25000"/>
                  </a:schemeClr>
                </a:solidFill>
              </a:rPr>
              <a:t>                                      А.Макаренко</a:t>
            </a:r>
            <a:endParaRPr lang="ru-RU" sz="36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 </a:t>
            </a:r>
          </a:p>
          <a:p>
            <a:endParaRPr lang="ru-RU" sz="3600" i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sz="3600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</a:b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4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28802"/>
            <a:ext cx="7772400" cy="3571900"/>
          </a:xfrm>
        </p:spPr>
        <p:txBody>
          <a:bodyPr>
            <a:normAutofit fontScale="90000"/>
          </a:bodyPr>
          <a:lstStyle/>
          <a:p>
            <a:pPr lvl="1"/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 </a:t>
            </a:r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Основные вопросы: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/>
            </a:r>
            <a:b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</a:b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/>
            </a:r>
            <a:br>
              <a:rPr lang="ru-RU" sz="3200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</a:br>
            <a:r>
              <a:rPr lang="ru-RU" sz="3200" dirty="0" smtClean="0">
                <a:latin typeface="+mn-lt"/>
              </a:rPr>
              <a:t>1.Основы </a:t>
            </a:r>
            <a:r>
              <a:rPr lang="ru-RU" sz="3200" dirty="0">
                <a:latin typeface="+mn-lt"/>
              </a:rPr>
              <a:t>детского самоуправления</a:t>
            </a:r>
            <a:r>
              <a:rPr lang="ru-RU" sz="3200" dirty="0" smtClean="0">
                <a:latin typeface="+mn-lt"/>
              </a:rPr>
              <a:t>.</a:t>
            </a:r>
            <a:r>
              <a:rPr lang="ru-RU" sz="3200" dirty="0">
                <a:latin typeface="+mn-lt"/>
              </a:rPr>
              <a:t/>
            </a:r>
            <a:br>
              <a:rPr lang="ru-RU" sz="3200" dirty="0">
                <a:latin typeface="+mn-lt"/>
              </a:rPr>
            </a:br>
            <a:r>
              <a:rPr lang="ru-RU" sz="3200" dirty="0" smtClean="0">
                <a:latin typeface="+mn-lt"/>
              </a:rPr>
              <a:t>2. Роль </a:t>
            </a:r>
            <a:r>
              <a:rPr lang="ru-RU" sz="3200" dirty="0">
                <a:latin typeface="+mn-lt"/>
              </a:rPr>
              <a:t>педагога в организации и функционировании детского самоуправления</a:t>
            </a:r>
            <a:r>
              <a:rPr lang="ru-RU" sz="3200" dirty="0" smtClean="0">
                <a:latin typeface="+mn-lt"/>
              </a:rPr>
              <a:t>.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3. </a:t>
            </a:r>
            <a:r>
              <a:rPr lang="ru-RU" sz="3200" dirty="0">
                <a:latin typeface="+mn-lt"/>
              </a:rPr>
              <a:t>С</a:t>
            </a:r>
            <a:r>
              <a:rPr lang="ru-RU" sz="3200" dirty="0" smtClean="0">
                <a:latin typeface="+mn-lt"/>
              </a:rPr>
              <a:t>труктура органа самоуправления.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4. КТД – одна из форм детского самоуправления.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5.  Особенности создания детского объединения.</a:t>
            </a:r>
            <a:r>
              <a:rPr lang="ru-RU" sz="3200" dirty="0">
                <a:latin typeface="+mn-lt"/>
              </a:rPr>
              <a:t/>
            </a:r>
            <a:br>
              <a:rPr lang="ru-RU" sz="3200" dirty="0">
                <a:latin typeface="+mn-lt"/>
              </a:rPr>
            </a:br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/>
            </a:r>
            <a:b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</a:br>
            <a:endParaRPr lang="ru-RU" sz="6000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401080" cy="857256"/>
          </a:xfrm>
        </p:spPr>
        <p:txBody>
          <a:bodyPr/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Детское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самоуправление 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3600" i="1" dirty="0" smtClean="0"/>
              <a:t>     </a:t>
            </a:r>
            <a:r>
              <a:rPr lang="ru-RU" sz="4500" i="1" dirty="0" smtClean="0"/>
              <a:t>- это форма организации жизнедеятельности коллектива детей, обеспечивающая развитие их самостоятельности в принятии и реализации решения для достижения групповых целей.</a:t>
            </a:r>
          </a:p>
          <a:p>
            <a:pPr>
              <a:lnSpc>
                <a:spcPct val="120000"/>
              </a:lnSpc>
              <a:buNone/>
            </a:pPr>
            <a:endParaRPr lang="ru-RU" sz="3600" i="1" dirty="0" smtClean="0"/>
          </a:p>
          <a:p>
            <a:pPr>
              <a:lnSpc>
                <a:spcPct val="120000"/>
              </a:lnSpc>
              <a:buNone/>
            </a:pPr>
            <a:r>
              <a:rPr lang="ru-RU" sz="3600" dirty="0" smtClean="0"/>
              <a:t>   </a:t>
            </a:r>
            <a:r>
              <a:rPr lang="ru-RU" sz="3600" i="1" dirty="0" smtClean="0"/>
              <a:t> </a:t>
            </a:r>
            <a:r>
              <a:rPr lang="ru-RU" sz="4500" b="1" i="1" u="sng" dirty="0" smtClean="0">
                <a:solidFill>
                  <a:schemeClr val="bg2">
                    <a:lumMod val="25000"/>
                  </a:schemeClr>
                </a:solidFill>
              </a:rPr>
              <a:t>Самоуправление</a:t>
            </a:r>
            <a:r>
              <a:rPr lang="ru-RU" sz="4500" i="1" dirty="0" smtClean="0"/>
              <a:t> реализуется благодаря самоанализу, самооценке, самокритике и самоустановке, сделанные  воспитанниками по отношению к своей деятельности и коллективу.</a:t>
            </a:r>
          </a:p>
          <a:p>
            <a:pPr>
              <a:buNone/>
            </a:pPr>
            <a:r>
              <a:rPr lang="ru-RU" sz="3600" i="1" dirty="0" smtClean="0"/>
              <a:t> </a:t>
            </a:r>
          </a:p>
          <a:p>
            <a:pPr>
              <a:buNone/>
            </a:pPr>
            <a:endParaRPr lang="ru-RU" sz="3600" i="1" dirty="0" smtClean="0"/>
          </a:p>
          <a:p>
            <a:pPr>
              <a:buNone/>
            </a:pPr>
            <a:endParaRPr lang="ru-RU" sz="3600" i="1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38"/>
            <a:ext cx="9144000" cy="686487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</a:rPr>
              <a:t>Цели</a:t>
            </a: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</a:rPr>
              <a:t>самоуправления:</a:t>
            </a:r>
            <a:endParaRPr lang="ru-RU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/>
          </a:bodyPr>
          <a:lstStyle/>
          <a:p>
            <a:r>
              <a:rPr lang="ru-RU" sz="2800" i="1" dirty="0"/>
              <a:t>в</a:t>
            </a:r>
            <a:r>
              <a:rPr lang="ru-RU" sz="2800" i="1" dirty="0" smtClean="0"/>
              <a:t>оспитание личности, способной принимать решения, нести ответственность;</a:t>
            </a:r>
          </a:p>
          <a:p>
            <a:r>
              <a:rPr lang="ru-RU" sz="2800" i="1" dirty="0"/>
              <a:t>в</a:t>
            </a:r>
            <a:r>
              <a:rPr lang="ru-RU" sz="2800" i="1" dirty="0" smtClean="0"/>
              <a:t>оспитание социально – адаптированного культурного человека;</a:t>
            </a:r>
          </a:p>
          <a:p>
            <a:r>
              <a:rPr lang="ru-RU" sz="2800" i="1" dirty="0"/>
              <a:t>в</a:t>
            </a:r>
            <a:r>
              <a:rPr lang="ru-RU" sz="2800" i="1" dirty="0" smtClean="0"/>
              <a:t>оспитание гражданственности, потребности в труде, через органы самоуправления и виды деятельности;</a:t>
            </a:r>
          </a:p>
          <a:p>
            <a:r>
              <a:rPr lang="ru-RU" sz="2800" i="1" dirty="0"/>
              <a:t>в</a:t>
            </a:r>
            <a:r>
              <a:rPr lang="ru-RU" sz="2800" i="1" dirty="0" smtClean="0"/>
              <a:t>оспитание потребности в здоровом образе жизни;</a:t>
            </a:r>
          </a:p>
          <a:p>
            <a:r>
              <a:rPr lang="ru-RU" sz="2800" i="1" dirty="0" smtClean="0"/>
              <a:t>создание условий для участия воспитанников в управлении собственной деятельностью.</a:t>
            </a:r>
            <a:endParaRPr lang="ru-RU" sz="2800" i="1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pPr algn="just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Модель развития детского самоуправления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</a:t>
            </a:r>
            <a:endParaRPr lang="ru-RU" dirty="0" smtClean="0"/>
          </a:p>
          <a:p>
            <a:pPr lvl="0">
              <a:buNone/>
            </a:pPr>
            <a:r>
              <a:rPr lang="ru-RU" sz="3800" i="1" dirty="0" smtClean="0"/>
              <a:t> </a:t>
            </a:r>
          </a:p>
          <a:p>
            <a:pPr lvl="0">
              <a:buNone/>
            </a:pPr>
            <a:r>
              <a:rPr lang="ru-RU" sz="3800" i="1" dirty="0" smtClean="0"/>
              <a:t> </a:t>
            </a:r>
          </a:p>
          <a:p>
            <a:pPr lvl="0">
              <a:buNone/>
            </a:pPr>
            <a:endParaRPr lang="ru-RU" sz="3800" i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14546" y="1000108"/>
            <a:ext cx="3857652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None/>
            </a:pPr>
            <a:r>
              <a:rPr lang="ru-RU" i="1" dirty="0" smtClean="0"/>
              <a:t>Определение цели деятельности. 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4546" y="1714488"/>
            <a:ext cx="3857652" cy="57150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None/>
            </a:pPr>
            <a:r>
              <a:rPr lang="ru-RU" i="1" dirty="0" smtClean="0"/>
              <a:t>Принятие цели, коллективное обсуждение целей. 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14546" y="2500306"/>
            <a:ext cx="3929090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Выдвижение идей.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14546" y="3214686"/>
            <a:ext cx="3929090" cy="57150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None/>
            </a:pPr>
            <a:r>
              <a:rPr lang="ru-RU" i="1" dirty="0" smtClean="0"/>
              <a:t>Обсуждение вариантов решения. «Мозговой штурм». 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14546" y="4000504"/>
            <a:ext cx="4000528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Коллективное принятие решения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14546" y="4786322"/>
            <a:ext cx="4000528" cy="428628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Выбор вариантов действия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14546" y="5429264"/>
            <a:ext cx="4071966" cy="57150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Реализация решения, организаторская деятельность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14546" y="6215082"/>
            <a:ext cx="4071966" cy="50006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None/>
            </a:pPr>
            <a:r>
              <a:rPr lang="ru-RU" i="1" dirty="0" smtClean="0"/>
              <a:t>Коллективное  подведение итогов 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143372" y="1500174"/>
            <a:ext cx="341756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0800000" flipH="1" flipV="1">
            <a:off x="4143372" y="2214554"/>
            <a:ext cx="360384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143372" y="3786190"/>
            <a:ext cx="34175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143372" y="4500570"/>
            <a:ext cx="357190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143372" y="3000372"/>
            <a:ext cx="357190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143372" y="5214950"/>
            <a:ext cx="357190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4143372" y="6000768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4" y="0"/>
            <a:ext cx="9144000" cy="6857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Дети  включаются  в самоуправленческую деятельность  тогда,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когда: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71490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i="1" dirty="0" smtClean="0"/>
              <a:t>создается ситуация добровольности: включается в дело, работу тот, кто хочет;</a:t>
            </a:r>
          </a:p>
          <a:p>
            <a:pPr lvl="0"/>
            <a:r>
              <a:rPr lang="ru-RU" i="1" dirty="0" smtClean="0"/>
              <a:t>обеспечивается понимание важности и значимости предстоящей работы;</a:t>
            </a:r>
          </a:p>
          <a:p>
            <a:pPr lvl="0"/>
            <a:r>
              <a:rPr lang="ru-RU" i="1" dirty="0" smtClean="0"/>
              <a:t>на воспитанников возлагается полная ответственность за результат;</a:t>
            </a:r>
          </a:p>
          <a:p>
            <a:pPr lvl="0"/>
            <a:r>
              <a:rPr lang="ru-RU" i="1" dirty="0" smtClean="0"/>
              <a:t>воспитанникам оказывается полное доверие, исключается открытая подстраховка со стороны педагогов;</a:t>
            </a:r>
          </a:p>
          <a:p>
            <a:pPr lvl="0"/>
            <a:r>
              <a:rPr lang="ru-RU" i="1" dirty="0" smtClean="0"/>
              <a:t>обеспечивается подготовленность воспитанников к предстоящей работе.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3439"/>
            <a:ext cx="9144000" cy="708275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7472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Роль</a:t>
            </a:r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педагога в развитии детского самоуправления:</a:t>
            </a:r>
            <a:endParaRPr lang="ru-RU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429156"/>
          </a:xfrm>
        </p:spPr>
        <p:txBody>
          <a:bodyPr>
            <a:normAutofit fontScale="85000" lnSpcReduction="10000"/>
          </a:bodyPr>
          <a:lstStyle/>
          <a:p>
            <a:r>
              <a:rPr lang="ru-RU" sz="3000" i="1" dirty="0" smtClean="0"/>
              <a:t>Создают условия для развития творческих способностей, самостоятельности, активности, инициативности у подрастающего поколения</a:t>
            </a:r>
          </a:p>
          <a:p>
            <a:endParaRPr lang="ru-RU" sz="3000" i="1" dirty="0" smtClean="0"/>
          </a:p>
          <a:p>
            <a:r>
              <a:rPr lang="ru-RU" sz="3000" i="1" dirty="0" smtClean="0"/>
              <a:t>Входят в состав </a:t>
            </a:r>
            <a:r>
              <a:rPr lang="ru-RU" sz="3000" i="1" dirty="0"/>
              <a:t>органов </a:t>
            </a:r>
            <a:r>
              <a:rPr lang="ru-RU" sz="3000" i="1" dirty="0" smtClean="0"/>
              <a:t>самоуправления «на  равных» вместе с детьми </a:t>
            </a:r>
            <a:r>
              <a:rPr lang="ru-RU" sz="3000" i="1" dirty="0"/>
              <a:t>и  действуют как </a:t>
            </a:r>
            <a:r>
              <a:rPr lang="ru-RU" sz="3000" i="1" dirty="0" smtClean="0"/>
              <a:t>единомышленники. </a:t>
            </a:r>
          </a:p>
          <a:p>
            <a:endParaRPr lang="ru-RU" sz="3000" i="1" dirty="0" smtClean="0"/>
          </a:p>
          <a:p>
            <a:r>
              <a:rPr lang="ru-RU" sz="3000" i="1" dirty="0" smtClean="0"/>
              <a:t> Выступают </a:t>
            </a:r>
            <a:r>
              <a:rPr lang="ru-RU" sz="3000" i="1" dirty="0"/>
              <a:t>в качестве консультантов, советчиков, скрыто направляя деятельность этих органо</a:t>
            </a:r>
            <a:r>
              <a:rPr lang="ru-RU" sz="3000" dirty="0"/>
              <a:t>в. </a:t>
            </a:r>
            <a:endParaRPr lang="ru-RU" sz="3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645"/>
            <a:ext cx="9152193" cy="691864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64294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Функции педагога– организатора 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 по развитию детского самоуправления: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500594"/>
          </a:xfrm>
        </p:spPr>
        <p:txBody>
          <a:bodyPr>
            <a:normAutofit fontScale="92500"/>
          </a:bodyPr>
          <a:lstStyle/>
          <a:p>
            <a:pPr lvl="0">
              <a:lnSpc>
                <a:spcPct val="110000"/>
              </a:lnSpc>
            </a:pPr>
            <a:r>
              <a:rPr lang="ru-RU" sz="2600" b="1" dirty="0">
                <a:solidFill>
                  <a:schemeClr val="tx2">
                    <a:lumMod val="75000"/>
                  </a:schemeClr>
                </a:solidFill>
              </a:rPr>
              <a:t>Воспитательная</a:t>
            </a:r>
            <a:r>
              <a:rPr lang="ru-RU" sz="2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600" i="1" dirty="0"/>
              <a:t>– обеспечение положительных мотивов в процессе развития личности и коллектива. </a:t>
            </a:r>
          </a:p>
          <a:p>
            <a:pPr lvl="0">
              <a:lnSpc>
                <a:spcPct val="110000"/>
              </a:lnSpc>
            </a:pPr>
            <a:r>
              <a:rPr lang="ru-RU" sz="2600" b="1" dirty="0">
                <a:solidFill>
                  <a:schemeClr val="tx2">
                    <a:lumMod val="75000"/>
                  </a:schemeClr>
                </a:solidFill>
              </a:rPr>
              <a:t>Диагностическая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600" dirty="0"/>
              <a:t>– </a:t>
            </a:r>
            <a:r>
              <a:rPr lang="ru-RU" sz="2600" i="1" dirty="0"/>
              <a:t>изучение индивидуальных особенностей учащихся и </a:t>
            </a:r>
            <a:r>
              <a:rPr lang="ru-RU" sz="2600" i="1" dirty="0" smtClean="0"/>
              <a:t>внутри коллективных </a:t>
            </a:r>
            <a:r>
              <a:rPr lang="ru-RU" sz="2600" i="1" dirty="0"/>
              <a:t>отношений.</a:t>
            </a:r>
          </a:p>
          <a:p>
            <a:pPr lvl="0">
              <a:lnSpc>
                <a:spcPct val="110000"/>
              </a:lnSpc>
            </a:pPr>
            <a:r>
              <a:rPr lang="ru-RU" sz="2600" b="1" dirty="0">
                <a:solidFill>
                  <a:schemeClr val="tx2">
                    <a:lumMod val="75000"/>
                  </a:schemeClr>
                </a:solidFill>
              </a:rPr>
              <a:t>Развивающая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600" dirty="0"/>
              <a:t>– </a:t>
            </a:r>
            <a:r>
              <a:rPr lang="ru-RU" sz="2600" i="1" dirty="0"/>
              <a:t>обеспечение развития организаторских умений и навыков каждого учащегося</a:t>
            </a:r>
            <a:r>
              <a:rPr lang="ru-RU" sz="2600" i="1" dirty="0" smtClean="0"/>
              <a:t>.</a:t>
            </a:r>
          </a:p>
          <a:p>
            <a:pPr>
              <a:lnSpc>
                <a:spcPct val="110000"/>
              </a:lnSpc>
            </a:pPr>
            <a:r>
              <a:rPr lang="ru-RU" sz="2600" b="1" dirty="0" smtClean="0">
                <a:solidFill>
                  <a:schemeClr val="tx2">
                    <a:lumMod val="75000"/>
                  </a:schemeClr>
                </a:solidFill>
              </a:rPr>
              <a:t>Регулирующая</a:t>
            </a:r>
            <a:r>
              <a:rPr lang="ru-RU" sz="2600" b="1" dirty="0" smtClean="0"/>
              <a:t> </a:t>
            </a:r>
            <a:r>
              <a:rPr lang="ru-RU" sz="2600" dirty="0" smtClean="0"/>
              <a:t>– </a:t>
            </a:r>
            <a:r>
              <a:rPr lang="ru-RU" sz="2600" i="1" dirty="0" smtClean="0"/>
              <a:t>своевременная  корректировка организаторской деятельности учащихся.</a:t>
            </a:r>
          </a:p>
          <a:p>
            <a:pPr lvl="0">
              <a:lnSpc>
                <a:spcPct val="110000"/>
              </a:lnSpc>
            </a:pP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70000"/>
              </a:lnSpc>
            </a:pPr>
            <a:r>
              <a:rPr lang="ru-RU" sz="3400" b="1" dirty="0" smtClean="0">
                <a:solidFill>
                  <a:schemeClr val="tx2">
                    <a:lumMod val="75000"/>
                  </a:schemeClr>
                </a:solidFill>
              </a:rPr>
              <a:t>Обучающая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/>
              <a:t>– </a:t>
            </a:r>
            <a:r>
              <a:rPr lang="ru-RU" sz="3100" i="1" dirty="0"/>
              <a:t>сообщение знаний учащихся о</a:t>
            </a:r>
            <a:r>
              <a:rPr lang="ru-RU" sz="3100" b="1" i="1" dirty="0"/>
              <a:t> </a:t>
            </a:r>
            <a:r>
              <a:rPr lang="ru-RU" sz="3100" i="1" dirty="0"/>
              <a:t>самоуправлении в</a:t>
            </a:r>
            <a:r>
              <a:rPr lang="ru-RU" sz="3100" b="1" i="1" dirty="0"/>
              <a:t> </a:t>
            </a:r>
            <a:r>
              <a:rPr lang="ru-RU" sz="3100" i="1" dirty="0"/>
              <a:t>коллективе, организаторской деятельности и выполнение ими  работы</a:t>
            </a:r>
            <a:r>
              <a:rPr lang="ru-RU" i="1" dirty="0"/>
              <a:t>.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</a:rPr>
              <a:t>Организаторская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/>
              <a:t>– </a:t>
            </a:r>
            <a:r>
              <a:rPr lang="ru-RU" sz="3100" i="1" dirty="0"/>
              <a:t>помощь учащимся в организации работы органа самоуправления, проведении коллективных дел.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</a:rPr>
              <a:t>Контролирующая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/>
              <a:t>– </a:t>
            </a:r>
            <a:r>
              <a:rPr lang="ru-RU" sz="3100" i="1" dirty="0"/>
              <a:t>организация  контроля  за деятельностью учащихся, выполнением ими поручений.</a:t>
            </a:r>
          </a:p>
          <a:p>
            <a:pPr lvl="0">
              <a:lnSpc>
                <a:spcPct val="170000"/>
              </a:lnSpc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</a:rPr>
              <a:t>Стимулирующая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/>
              <a:t>– </a:t>
            </a:r>
            <a:r>
              <a:rPr lang="ru-RU" sz="3100" i="1" dirty="0"/>
              <a:t>побуждение детей к творческому, самостоятельному выполнению порученной работы. </a:t>
            </a:r>
          </a:p>
          <a:p>
            <a:pPr>
              <a:lnSpc>
                <a:spcPct val="170000"/>
              </a:lnSpc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</a:rPr>
              <a:t>Г</a:t>
            </a:r>
            <a:r>
              <a:rPr lang="ru-RU" sz="3400" b="1" dirty="0" smtClean="0">
                <a:solidFill>
                  <a:schemeClr val="tx2">
                    <a:lumMod val="75000"/>
                  </a:schemeClr>
                </a:solidFill>
              </a:rPr>
              <a:t>лавная </a:t>
            </a:r>
            <a:r>
              <a:rPr lang="ru-RU" sz="3400" b="1" dirty="0">
                <a:solidFill>
                  <a:schemeClr val="tx2">
                    <a:lumMod val="75000"/>
                  </a:schemeClr>
                </a:solidFill>
              </a:rPr>
              <a:t>функция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/>
              <a:t>– </a:t>
            </a:r>
            <a:r>
              <a:rPr lang="ru-RU" sz="3100" i="1" dirty="0"/>
              <a:t>выявление и подготовка лидеров.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4" y="0"/>
            <a:ext cx="9144000" cy="6857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736"/>
            <a:ext cx="8229600" cy="35719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Структура органа самоуправления</a:t>
            </a:r>
            <a:b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 - </a:t>
            </a:r>
            <a:r>
              <a:rPr lang="ru-RU" sz="2800" i="1" dirty="0" smtClean="0"/>
              <a:t>это взаимосвязь и взаимодействие органов самоуправления.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28926" y="2071678"/>
            <a:ext cx="2952328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ДЕТСКАЯ ОРГАНИЗАЦИЯ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214810" y="2786058"/>
            <a:ext cx="484632" cy="2971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28926" y="3143248"/>
            <a:ext cx="2952328" cy="54829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СБОР КОЛЛЕКТИВА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214810" y="3786190"/>
            <a:ext cx="484632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00364" y="4214818"/>
            <a:ext cx="2952328" cy="57008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ПРЕДСЕДАТЕЛЬ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286248" y="4929198"/>
            <a:ext cx="484632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071802" y="5357826"/>
            <a:ext cx="2952328" cy="58899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СОВЕТ ДЕЛА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3439"/>
            <a:ext cx="9144000" cy="7082751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4293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600" dirty="0" smtClean="0"/>
              <a:t> </a:t>
            </a: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Сбор коллектива </a:t>
            </a:r>
            <a:r>
              <a:rPr lang="ru-RU" dirty="0" smtClean="0"/>
              <a:t>– </a:t>
            </a:r>
            <a:r>
              <a:rPr lang="ru-RU" sz="2800" i="1" dirty="0" smtClean="0"/>
              <a:t>это высший орган  самоуправления в детском коллективе.</a:t>
            </a:r>
          </a:p>
          <a:p>
            <a:pPr>
              <a:buNone/>
            </a:pPr>
            <a:r>
              <a:rPr lang="ru-RU" sz="2800" b="1" i="1" dirty="0" smtClean="0"/>
              <a:t>Основные функции</a:t>
            </a:r>
            <a:r>
              <a:rPr lang="ru-RU" sz="2800" b="1" i="1" dirty="0" smtClean="0">
                <a:solidFill>
                  <a:schemeClr val="bg2">
                    <a:lumMod val="25000"/>
                  </a:schemeClr>
                </a:solidFill>
              </a:rPr>
              <a:t>:</a:t>
            </a:r>
            <a:endParaRPr lang="ru-RU" sz="2800" b="1" i="1" dirty="0" smtClean="0"/>
          </a:p>
          <a:p>
            <a:r>
              <a:rPr lang="ru-RU" sz="2800" i="1" dirty="0" smtClean="0"/>
              <a:t> выбирает актив, утверждает совет дела, заслушивает отчет, анализирует работу, определяет основные направления деятельности, утверждает план;</a:t>
            </a:r>
          </a:p>
          <a:p>
            <a:r>
              <a:rPr lang="ru-RU" sz="2800" i="1" dirty="0" smtClean="0"/>
              <a:t>обсуждает вопросы жизни коллектива, проблемы, которые возникают в организации деятельности детей</a:t>
            </a:r>
            <a:r>
              <a:rPr lang="ru-RU" sz="2800" dirty="0" smtClean="0"/>
              <a:t>; </a:t>
            </a:r>
          </a:p>
          <a:p>
            <a:r>
              <a:rPr lang="ru-RU" sz="2800" i="1" dirty="0" smtClean="0"/>
              <a:t>обсуждает проблемы взаимоотношений в коллективе, благоустройства, проблемы, связанные с организацией отдыха, труда, конкретных дел</a:t>
            </a:r>
            <a:r>
              <a:rPr lang="ru-RU" sz="2800" dirty="0" smtClean="0"/>
              <a:t>. </a:t>
            </a:r>
            <a:endParaRPr lang="ru-RU" sz="2800" i="1" dirty="0" smtClean="0"/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645"/>
            <a:ext cx="9152193" cy="691864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900" b="1" dirty="0" smtClean="0">
                <a:solidFill>
                  <a:schemeClr val="bg2">
                    <a:lumMod val="25000"/>
                  </a:schemeClr>
                </a:solidFill>
              </a:rPr>
              <a:t>Совет дела </a:t>
            </a:r>
            <a:r>
              <a:rPr lang="ru-RU" sz="3500" dirty="0" smtClean="0"/>
              <a:t>- </a:t>
            </a:r>
            <a:r>
              <a:rPr lang="ru-RU" sz="35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500" i="1" dirty="0" smtClean="0"/>
              <a:t>исполнительный орган. </a:t>
            </a:r>
          </a:p>
          <a:p>
            <a:r>
              <a:rPr lang="ru-RU" i="1" dirty="0" smtClean="0"/>
              <a:t>Совет  избирается в начале учебного года сроком на 1 год открытым голосованием на общем собрании.</a:t>
            </a:r>
          </a:p>
          <a:p>
            <a:r>
              <a:rPr lang="ru-RU" i="1" dirty="0" smtClean="0"/>
              <a:t> Из числа членов Совета воспитанников избирается председатель, его заместитель.</a:t>
            </a:r>
          </a:p>
          <a:p>
            <a:r>
              <a:rPr lang="ru-RU" i="1" dirty="0" smtClean="0"/>
              <a:t>В соответствии с основным содержанием учебно-воспитательной деятельности детского учреждения совет воспитанников образуют центры, которые ведут работу по направлениям(учеба, спорт, здоровье, труд и т.д.).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</a:rPr>
              <a:t>Коллективные  творческие  дела (КТД):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42928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sz="3000" i="1" dirty="0" smtClean="0"/>
              <a:t>Организаторские: собрание, сборы</a:t>
            </a:r>
          </a:p>
          <a:p>
            <a:pPr lvl="0"/>
            <a:r>
              <a:rPr lang="ru-RU" sz="3000" i="1" dirty="0" smtClean="0"/>
              <a:t>Трудовые: трудовые десанты, акции	</a:t>
            </a:r>
          </a:p>
          <a:p>
            <a:pPr lvl="0"/>
            <a:r>
              <a:rPr lang="ru-RU" sz="3000" i="1" dirty="0" smtClean="0"/>
              <a:t>Познавательные: защита проектов, конкурсы, турниры</a:t>
            </a:r>
          </a:p>
          <a:p>
            <a:pPr lvl="0"/>
            <a:r>
              <a:rPr lang="ru-RU" sz="3000" i="1" dirty="0" smtClean="0"/>
              <a:t>Спортивные: спартакиады, эстафеты, соревнования</a:t>
            </a:r>
          </a:p>
          <a:p>
            <a:pPr lvl="0"/>
            <a:r>
              <a:rPr lang="ru-RU" sz="3000" i="1" dirty="0" smtClean="0"/>
              <a:t>Эстетической направленности: праздники, вечера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Стадии коллективной творческой деятельности 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(КТД)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Предварительная работа педагога, который не навязывает свое мнение, а размышляет вместе с детьми, определяя конкретные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Коллективное планирование. Учащиеся ищут ответы на поставленные вопросы, обсуждают, принимают план дела на общем сборе, выбирают совет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Коллективная подготовка дела. Совет дела уточняет, конкретизирует план подготовки и проведения дела, организует его выполнение.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Проведение КТД. Осуществляется запланированное и подготовленное мероприятие.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Коллективное подведение итогов. Обсуждаются положительные и неудачные стороны проведения КТД.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/>
              <a:t>Выполнение решений, принятых в результате коллективного анализа.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Этапы  организации КТД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929354"/>
          </a:xfrm>
        </p:spPr>
        <p:txBody>
          <a:bodyPr>
            <a:normAutofit fontScale="70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Коллективный поиск дел, которые можно организовать в ….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Сбор предложенных дел в план работы …,  уточнение сроков их проведения.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Реклама очередного планируемого дела  его инициаторами, направленная на привлечение к его проведению учащихся….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Поиск участников предстоящей работы.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Организация коллективного планирования с привлечением всех желающих, выбор роли в предстоящем деле.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Информация совета дела о результатах планирования  и приглашение желающих включиться в работу.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Составление советом дела плана проведения мероприятия.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Проверка готовности организаторов и участников к проведению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Информация о месте и времени проведения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Проведение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Подведение итогов дела.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Оценка, анализ дела, взаимодействие учащихся.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/>
              <a:t>Подведение итогов проведенной работы.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44" y="0"/>
            <a:ext cx="9144000" cy="6857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64294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Этапы создания детского общественного объединения (ДОО)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1800" b="1" dirty="0" smtClean="0"/>
              <a:t>1.Создание инициативной группы.</a:t>
            </a:r>
          </a:p>
          <a:p>
            <a:pPr lvl="0" algn="just">
              <a:buNone/>
            </a:pPr>
            <a:r>
              <a:rPr lang="ru-RU" sz="1800" dirty="0" smtClean="0"/>
              <a:t> </a:t>
            </a:r>
            <a:r>
              <a:rPr lang="ru-RU" sz="1800" i="1" dirty="0" smtClean="0"/>
              <a:t>Инициаторами создания  могут быть дети, педагоги, родители.</a:t>
            </a:r>
          </a:p>
          <a:p>
            <a:pPr lvl="0">
              <a:buNone/>
            </a:pPr>
            <a:r>
              <a:rPr lang="ru-RU" sz="1800" dirty="0" smtClean="0"/>
              <a:t> </a:t>
            </a:r>
            <a:r>
              <a:rPr lang="ru-RU" sz="1800" b="1" dirty="0" smtClean="0"/>
              <a:t>2. Предварительная работа инициативной группы на этапе подготовки </a:t>
            </a:r>
            <a:br>
              <a:rPr lang="ru-RU" sz="1800" b="1" dirty="0" smtClean="0"/>
            </a:br>
            <a:r>
              <a:rPr lang="ru-RU" sz="1800" b="1" dirty="0" smtClean="0"/>
              <a:t>учредительного собрания.</a:t>
            </a:r>
            <a:endParaRPr lang="ru-RU" sz="1800" i="1" dirty="0" smtClean="0"/>
          </a:p>
          <a:p>
            <a:pPr lvl="0">
              <a:buNone/>
            </a:pPr>
            <a:r>
              <a:rPr lang="ru-RU" sz="1800" b="1" dirty="0" smtClean="0"/>
              <a:t>3. Проведение учредительного собрания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i="1" dirty="0" smtClean="0"/>
              <a:t>Принимаются решения о создании общественного объединения, об утверждении его устава и о формировании руководящих и контрольно-ревизионных органов. С момента принятия указанных решений общественное объединение считается созданным: осуществляет свою деятельность, приобретает права, за исключением прав юридического лица, и принимает на себя обязанности, предусмотренные  Федеральным законом «Об общественных объединениях» (Ст. 18).</a:t>
            </a:r>
          </a:p>
          <a:p>
            <a:pPr lvl="0">
              <a:buNone/>
            </a:pPr>
            <a:r>
              <a:rPr lang="ru-RU" sz="1800" b="1" dirty="0" smtClean="0"/>
              <a:t>4. Планирование работы объединения.</a:t>
            </a:r>
          </a:p>
          <a:p>
            <a:pPr lvl="0">
              <a:buNone/>
            </a:pPr>
            <a:r>
              <a:rPr lang="ru-RU" sz="1800" b="1" dirty="0" smtClean="0"/>
              <a:t>5. Организация работы руководящего органа.</a:t>
            </a:r>
          </a:p>
          <a:p>
            <a:pPr lvl="0">
              <a:buNone/>
            </a:pPr>
            <a:r>
              <a:rPr lang="ru-RU" sz="1800" b="1" dirty="0" smtClean="0"/>
              <a:t>6. Регистрация устава в соответствующих органах юстиции (при принятии такого решения общественным объединением).</a:t>
            </a:r>
          </a:p>
          <a:p>
            <a:pPr lvl="0">
              <a:buNone/>
            </a:pPr>
            <a:r>
              <a:rPr lang="ru-RU" sz="1800" i="1" dirty="0" smtClean="0"/>
              <a:t>     «Правоспособность общественного объединения как юридического лица возникает с момента государственной регистрации данного объединения» (ст. 18 Федерального закона «Об общественных объединениях».)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На этапе подготовки инициативная группа: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643602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/>
              <a:t> 1. Изучает устав детского объединения в образовательном учреждении.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 2. Определяет статус создаваемого объединения (организация: первичная, районная, городская).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3. Проясняет возможность и порядок создания структурного подразделения.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4. Информирует потенциальных учредителей (членов объединения) о том объединении, структурное подразделение которого планирует создать, а также об идее его создания (важно, чтобы как можно больше людей стали участниками создания организации, т.к. люди лучше поддерживают то, что создают сами).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5. Разрабатывает учредительные документы.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6. Готовит учредительное собрание. 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7. После учредительного собрания подает заявление о наделении статусом структурного подразделения детского объединения.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27465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При создании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детского объединения на подготовительном этапе инициативная группа: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1.Определяет миссию будущего объединения, цели, задачи деятельности.</a:t>
            </a:r>
          </a:p>
          <a:p>
            <a:pPr>
              <a:buNone/>
            </a:pPr>
            <a:r>
              <a:rPr lang="ru-RU" dirty="0" smtClean="0"/>
              <a:t>2. Изучает правовые акты, регулирующие порядок создания и деятельность детского объединения, разрабатывает проект устава.</a:t>
            </a:r>
          </a:p>
          <a:p>
            <a:pPr>
              <a:buNone/>
            </a:pPr>
            <a:r>
              <a:rPr lang="ru-RU" dirty="0" smtClean="0"/>
              <a:t>3. Информирует потенциальных учредителей (членов) объединения об идее создания.</a:t>
            </a:r>
          </a:p>
          <a:p>
            <a:pPr>
              <a:buNone/>
            </a:pPr>
            <a:r>
              <a:rPr lang="ru-RU" dirty="0" smtClean="0"/>
              <a:t>4. Готовит и проводит учредительное собрание.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21510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Нормативно-правовая база ДОО</a:t>
            </a:r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0"/>
            <a:r>
              <a:rPr lang="ru-RU" sz="2400" dirty="0" smtClean="0"/>
              <a:t>Закон РФ «Об образовании»</a:t>
            </a:r>
          </a:p>
          <a:p>
            <a:pPr lvl="0"/>
            <a:r>
              <a:rPr lang="ru-RU" sz="2400" dirty="0" smtClean="0"/>
              <a:t>Конституция РФ</a:t>
            </a:r>
          </a:p>
          <a:p>
            <a:pPr lvl="0"/>
            <a:r>
              <a:rPr lang="ru-RU" sz="2400" dirty="0" smtClean="0"/>
              <a:t>Конвенция о правах ребенка</a:t>
            </a:r>
          </a:p>
          <a:p>
            <a:pPr lvl="0"/>
            <a:r>
              <a:rPr lang="ru-RU" sz="2400" dirty="0" smtClean="0"/>
              <a:t>Федеральный закон «об общественных объединениях»</a:t>
            </a:r>
          </a:p>
          <a:p>
            <a:r>
              <a:rPr lang="ru-RU" sz="2400" dirty="0" smtClean="0"/>
              <a:t>Устав  организации </a:t>
            </a:r>
          </a:p>
          <a:p>
            <a:r>
              <a:rPr lang="ru-RU" sz="2400" dirty="0" smtClean="0"/>
              <a:t>Устав  ДОО(содержит цели, законы, символы, текст торжественного обещания)</a:t>
            </a:r>
          </a:p>
          <a:p>
            <a:pPr lvl="0"/>
            <a:r>
              <a:rPr lang="ru-RU" sz="2400" dirty="0" smtClean="0"/>
              <a:t>Договор о совместной деятельности</a:t>
            </a:r>
          </a:p>
          <a:p>
            <a:pPr lvl="0"/>
            <a:r>
              <a:rPr lang="ru-RU" sz="2400" dirty="0" smtClean="0"/>
              <a:t>Протоколы заседаний Совета  ДОО</a:t>
            </a:r>
          </a:p>
          <a:p>
            <a:pPr lvl="0"/>
            <a:r>
              <a:rPr lang="ru-RU" sz="2400" dirty="0" smtClean="0"/>
              <a:t>План работы с активом</a:t>
            </a:r>
          </a:p>
          <a:p>
            <a:pPr lvl="0"/>
            <a:r>
              <a:rPr lang="ru-RU" sz="2400" dirty="0" smtClean="0"/>
              <a:t>Программа деятельности детской общественной организации</a:t>
            </a:r>
          </a:p>
          <a:p>
            <a:r>
              <a:rPr lang="ru-RU" sz="2400" dirty="0" smtClean="0"/>
              <a:t>Программы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Вопросы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для обсуждения: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Какая модель детского самоуправления приемлема для нашего учреждения?</a:t>
            </a:r>
            <a:endParaRPr lang="ru-RU" dirty="0" smtClean="0"/>
          </a:p>
          <a:p>
            <a:pPr lvl="0"/>
            <a:r>
              <a:rPr lang="ru-RU" dirty="0" smtClean="0"/>
              <a:t>Определить пути активизации деятельности детского самоуправления в Центре.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ocuments and Settings\Admin\Рабочий стол\images (1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4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accent3">
                    <a:lumMod val="50000"/>
                  </a:schemeClr>
                </a:solidFill>
              </a:rPr>
              <a:t>АНКЕТА</a:t>
            </a:r>
            <a: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2700" b="1" dirty="0" smtClean="0">
                <a:solidFill>
                  <a:schemeClr val="accent3">
                    <a:lumMod val="50000"/>
                  </a:schemeClr>
                </a:solidFill>
              </a:rPr>
              <a:t>«Создание детской общественной организации»</a:t>
            </a:r>
            <a:r>
              <a:rPr lang="ru-RU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100" dirty="0" smtClean="0">
                <a:solidFill>
                  <a:schemeClr val="accent3">
                    <a:lumMod val="50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8579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1400" dirty="0" smtClean="0"/>
              <a:t>1.О детских общественных организациях Вы:</a:t>
            </a:r>
          </a:p>
          <a:p>
            <a:r>
              <a:rPr lang="ru-RU" sz="1400" dirty="0" smtClean="0"/>
              <a:t>слышали,  </a:t>
            </a:r>
          </a:p>
          <a:p>
            <a:r>
              <a:rPr lang="ru-RU" sz="1400" dirty="0" smtClean="0"/>
              <a:t>знакомы и видели их работу,</a:t>
            </a:r>
          </a:p>
          <a:p>
            <a:r>
              <a:rPr lang="ru-RU" sz="1400" dirty="0" smtClean="0"/>
              <a:t>ничего не знаете.</a:t>
            </a:r>
          </a:p>
          <a:p>
            <a:pPr>
              <a:buNone/>
            </a:pPr>
            <a:r>
              <a:rPr lang="ru-RU" sz="1400" dirty="0" smtClean="0"/>
              <a:t>2. Согласны ли Вы, что в Центре должна работать детская общественная организация:</a:t>
            </a:r>
          </a:p>
          <a:p>
            <a:r>
              <a:rPr lang="ru-RU" sz="1400" dirty="0" smtClean="0"/>
              <a:t>да , почему?___________________________________________________________________,</a:t>
            </a:r>
          </a:p>
          <a:p>
            <a:r>
              <a:rPr lang="ru-RU" sz="1400" dirty="0" smtClean="0"/>
              <a:t>нет, почему?___________________________________________________________________,</a:t>
            </a:r>
          </a:p>
          <a:p>
            <a:pPr lvl="0">
              <a:buAutoNum type="arabicPeriod" startAt="3"/>
            </a:pPr>
            <a:r>
              <a:rPr lang="ru-RU" sz="1400" dirty="0" smtClean="0"/>
              <a:t>Детская </a:t>
            </a:r>
            <a:r>
              <a:rPr lang="ru-RU" sz="1400" dirty="0" smtClean="0"/>
              <a:t> </a:t>
            </a:r>
            <a:r>
              <a:rPr lang="ru-RU" sz="1400" dirty="0" smtClean="0"/>
              <a:t>организация должна заниматься:</a:t>
            </a:r>
          </a:p>
          <a:p>
            <a:pPr lvl="0"/>
            <a:r>
              <a:rPr lang="ru-RU" sz="1400" dirty="0" smtClean="0"/>
              <a:t>вопросами учебы и успеваемости школьников;</a:t>
            </a:r>
          </a:p>
          <a:p>
            <a:pPr lvl="0"/>
            <a:r>
              <a:rPr lang="ru-RU" sz="1400" dirty="0" smtClean="0"/>
              <a:t>организовывать интересные и полезные дела;</a:t>
            </a:r>
          </a:p>
          <a:p>
            <a:pPr lvl="0"/>
            <a:r>
              <a:rPr lang="ru-RU" sz="1400" dirty="0" smtClean="0"/>
              <a:t>заниматься тем, что выберут для себя и решат ее члены;</a:t>
            </a:r>
          </a:p>
          <a:p>
            <a:r>
              <a:rPr lang="ru-RU" sz="1400" dirty="0" smtClean="0"/>
              <a:t>_____________________________________________________________________.</a:t>
            </a:r>
          </a:p>
          <a:p>
            <a:pPr lvl="0">
              <a:buNone/>
            </a:pPr>
            <a:r>
              <a:rPr lang="ru-RU" sz="1400" dirty="0" smtClean="0"/>
              <a:t>4. Какую роль должен выполнять взрослый в </a:t>
            </a:r>
            <a:r>
              <a:rPr lang="ru-RU" sz="1400" dirty="0" smtClean="0"/>
              <a:t>ДО?</a:t>
            </a:r>
            <a:endParaRPr lang="ru-RU" sz="1400" dirty="0" smtClean="0"/>
          </a:p>
          <a:p>
            <a:r>
              <a:rPr lang="ru-RU" sz="1400" dirty="0" smtClean="0"/>
              <a:t>организатор,</a:t>
            </a:r>
          </a:p>
          <a:p>
            <a:r>
              <a:rPr lang="ru-RU" sz="1400" dirty="0" smtClean="0"/>
              <a:t>наставник,</a:t>
            </a:r>
          </a:p>
          <a:p>
            <a:r>
              <a:rPr lang="ru-RU" sz="1400" dirty="0" smtClean="0"/>
              <a:t>руководитель,</a:t>
            </a:r>
          </a:p>
          <a:p>
            <a:r>
              <a:rPr lang="ru-RU" sz="1400" dirty="0" smtClean="0"/>
              <a:t>наблюдатель,</a:t>
            </a:r>
          </a:p>
          <a:p>
            <a:r>
              <a:rPr lang="ru-RU" sz="1400" dirty="0" smtClean="0"/>
              <a:t>________________________________________________________________________ </a:t>
            </a:r>
          </a:p>
          <a:p>
            <a:pPr lvl="0">
              <a:buNone/>
            </a:pPr>
            <a:r>
              <a:rPr lang="ru-RU" sz="1400" dirty="0" smtClean="0"/>
              <a:t>5. Какое направление Вы  могли бы курировать(вести) в </a:t>
            </a:r>
            <a:r>
              <a:rPr lang="ru-RU" sz="1400" dirty="0" smtClean="0"/>
              <a:t>ДО?</a:t>
            </a:r>
            <a:endParaRPr lang="ru-RU" sz="1400" dirty="0" smtClean="0"/>
          </a:p>
          <a:p>
            <a:r>
              <a:rPr lang="ru-RU" sz="1400" dirty="0" smtClean="0"/>
              <a:t> труд,                                         </a:t>
            </a:r>
          </a:p>
          <a:p>
            <a:r>
              <a:rPr lang="ru-RU" sz="1400" dirty="0" smtClean="0"/>
              <a:t> здоровье и спорт,                                                                  </a:t>
            </a:r>
          </a:p>
          <a:p>
            <a:r>
              <a:rPr lang="ru-RU" sz="1400" dirty="0" smtClean="0"/>
              <a:t>тимуровское движение,                                                  </a:t>
            </a:r>
          </a:p>
          <a:p>
            <a:r>
              <a:rPr lang="ru-RU" sz="1400" dirty="0" smtClean="0"/>
              <a:t> учёба,                                            культура,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1742</TotalTime>
  <Words>1067</Words>
  <Application>Microsoft Office PowerPoint</Application>
  <PresentationFormat>Экран (4:3)</PresentationFormat>
  <Paragraphs>163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 Основные вопросы:  1.Основы детского самоуправления. 2. Роль педагога в организации и функционировании детского самоуправления. 3. Структура органа самоуправления. 4. КТД – одна из форм детского самоуправления. 5.  Особенности создания детского объединения.  </vt:lpstr>
      <vt:lpstr>Детское самоуправление </vt:lpstr>
      <vt:lpstr>Цели самоуправления:</vt:lpstr>
      <vt:lpstr>Модель развития детского самоуправления</vt:lpstr>
      <vt:lpstr>Дети  включаются  в самоуправленческую деятельность  тогда, когда: </vt:lpstr>
      <vt:lpstr>Роль педагога в развитии детского самоуправления:</vt:lpstr>
      <vt:lpstr>Функции педагога– организатора   по развитию детского самоуправления: </vt:lpstr>
      <vt:lpstr>Слайд 10</vt:lpstr>
      <vt:lpstr>Структура органа самоуправления   - это взаимосвязь и взаимодействие органов самоуправления.  </vt:lpstr>
      <vt:lpstr>Слайд 12</vt:lpstr>
      <vt:lpstr>Слайд 13</vt:lpstr>
      <vt:lpstr>Коллективные  творческие  дела (КТД): </vt:lpstr>
      <vt:lpstr>Стадии коллективной творческой деятельности (КТД)</vt:lpstr>
      <vt:lpstr>Этапы  организации КТД </vt:lpstr>
      <vt:lpstr>Этапы создания детского общественного объединения (ДОО) </vt:lpstr>
      <vt:lpstr>На этапе подготовки инициативная группа: </vt:lpstr>
      <vt:lpstr>При создании  детского объединения на подготовительном этапе инициативная группа: </vt:lpstr>
      <vt:lpstr> </vt:lpstr>
      <vt:lpstr>Вопросы для обсуждения:</vt:lpstr>
      <vt:lpstr>АНКЕТА «Создание детской общественной организации»   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ДЕТСКОЕ САМОУПРАВЛЕНИЕ </dc:title>
  <dc:creator>User</dc:creator>
  <cp:lastModifiedBy>User</cp:lastModifiedBy>
  <cp:revision>168</cp:revision>
  <dcterms:created xsi:type="dcterms:W3CDTF">2014-09-30T02:48:15Z</dcterms:created>
  <dcterms:modified xsi:type="dcterms:W3CDTF">2014-10-09T05:52:00Z</dcterms:modified>
</cp:coreProperties>
</file>